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61" r:id="rId5"/>
    <p:sldId id="273" r:id="rId6"/>
    <p:sldId id="257" r:id="rId7"/>
    <p:sldId id="271" r:id="rId8"/>
    <p:sldId id="274" r:id="rId9"/>
    <p:sldId id="275" r:id="rId10"/>
    <p:sldId id="276" r:id="rId11"/>
    <p:sldId id="277" r:id="rId12"/>
    <p:sldId id="259" r:id="rId13"/>
    <p:sldId id="281" r:id="rId14"/>
    <p:sldId id="284" r:id="rId15"/>
    <p:sldId id="283" r:id="rId16"/>
    <p:sldId id="301" r:id="rId17"/>
    <p:sldId id="298" r:id="rId18"/>
    <p:sldId id="300" r:id="rId19"/>
    <p:sldId id="299" r:id="rId20"/>
    <p:sldId id="260" r:id="rId21"/>
    <p:sldId id="297" r:id="rId22"/>
    <p:sldId id="294" r:id="rId23"/>
    <p:sldId id="290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2B9E70-7014-498E-9B2F-419C7C792A6F}">
          <p14:sldIdLst>
            <p14:sldId id="261"/>
            <p14:sldId id="273"/>
          </p14:sldIdLst>
        </p14:section>
        <p14:section name="1" id="{6577BC57-AC0F-4F44-A2C7-8B77A977143C}">
          <p14:sldIdLst>
            <p14:sldId id="257"/>
            <p14:sldId id="271"/>
            <p14:sldId id="274"/>
            <p14:sldId id="275"/>
            <p14:sldId id="276"/>
            <p14:sldId id="277"/>
          </p14:sldIdLst>
        </p14:section>
        <p14:section name="2" id="{ADA65542-4B22-44BE-8040-85EB3441320B}">
          <p14:sldIdLst>
            <p14:sldId id="259"/>
            <p14:sldId id="281"/>
            <p14:sldId id="284"/>
            <p14:sldId id="283"/>
            <p14:sldId id="301"/>
            <p14:sldId id="298"/>
            <p14:sldId id="300"/>
            <p14:sldId id="299"/>
          </p14:sldIdLst>
        </p14:section>
        <p14:section name="3" id="{D755C93F-EF13-466A-8758-A01DC4A51E0A}">
          <p14:sldIdLst>
            <p14:sldId id="260"/>
            <p14:sldId id="297"/>
            <p14:sldId id="294"/>
            <p14:sldId id="29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633"/>
    <a:srgbClr val="1F3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0" autoAdjust="0"/>
    <p:restoredTop sz="88991" autoAdjust="0"/>
  </p:normalViewPr>
  <p:slideViewPr>
    <p:cSldViewPr snapToGrid="0" showGuides="1">
      <p:cViewPr varScale="1">
        <p:scale>
          <a:sx n="70" d="100"/>
          <a:sy n="70" d="100"/>
        </p:scale>
        <p:origin x="835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85B26-9E31-4C79-BE8E-CAEF5E34EE5D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FB534-EF2E-4664-BF96-03BDA7BCCB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824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8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95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15 นาที </a:t>
            </a:r>
            <a:br>
              <a:rPr lang="th-TH" dirty="0"/>
            </a:br>
            <a:r>
              <a:rPr lang="th-TH" dirty="0"/>
              <a:t>สเกลสี แบ่งอย่างไร</a:t>
            </a:r>
            <a:br>
              <a:rPr lang="th-TH" dirty="0"/>
            </a:br>
            <a:r>
              <a:rPr lang="th-TH" dirty="0"/>
              <a:t>ระยะเวลา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167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100" dirty="0"/>
              <a:t>อุปกรณ์หลัก แปะชื่อส่วน</a:t>
            </a:r>
            <a:endParaRPr lang="en-GB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98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CDA3-6545-4726-B3CA-1D49B6B6B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A6C98-D8EB-4011-97FF-A78D5F1AC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FDD84-42C4-4B28-9E0F-BB6B7712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1007-C4F6-4490-8EB6-E6E0D6405F8B}" type="datetime1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13F64-0F11-4F4C-962E-86D4D6B6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410E3-7E77-4134-AFEB-9DDFB915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97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B09C-6F8A-42C8-86FA-DB5D3876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E67ED-52E0-490A-BB4E-4B937306B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4997-5A8B-4D84-BACE-D49F744D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03B3-EF6A-4544-B640-CEA293FED113}" type="datetime1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DAF-3DB3-4E17-B2DD-6C078C8D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FBCE-8F30-4F93-9666-DCE19B8E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3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78607-D625-4DA9-BA8E-E5CB5C8967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CB5EC-09CE-4A58-B011-C0E34A1DE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AED9D-24A6-46F7-AF83-D53E9735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13D01-0B0C-493E-8C0D-55EB283C0C22}" type="datetime1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EFBF-5366-4E44-AFB6-EA7872F6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645F-744B-4C2C-B7EF-BF68958E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64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7A3B-B23E-446E-9A10-30307B50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930C-2F32-47C3-BE7D-60305C4F5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A8C3F-4A90-4784-83D6-4A6D010A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0991B-E86F-4FCA-88D8-D4AD906DCE2F}" type="datetime1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29358-8CCA-4530-A991-3146B6D1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4066E-53FB-4565-B5D7-E95D88A4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81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89DF0-A1B6-4B69-8014-21063281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E3EA9-8A18-4701-8731-639EDCEE5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2F6E-83B6-4897-8380-8F4D38C9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7880-FD89-4211-A1C6-DA8EB243B989}" type="datetime1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F3C72-1379-43D1-9F89-D937CEA9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8AB27-C7A2-46AE-9347-8C58B857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43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DE-7849-4903-BB81-6C2A3FDD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2FABB-1832-4436-9C96-CE11D03A8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8291-9368-46E0-9293-6788228ED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9B591-BE38-49C0-9E1B-8ADCA51C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0476D-5C03-454C-A688-35C4B0E6075B}" type="datetime1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485E2-A2A8-4401-9ED4-727F7144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7F829-8FF2-4B8F-BD08-24B7FBE1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1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2FF8-ECA4-42B4-8DCF-4E434CE0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450-21DC-4BC2-81BB-F2CDD332B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4CE15-CF67-4F47-8D00-AAED498B2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C4923-1745-4414-B707-DFEC777F1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B7A8C-A90F-401E-B7C5-02C49318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81102-711F-4717-BCB9-3CD020C2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B0AE-1329-43B6-9D75-AC282A5FAEFD}" type="datetime1">
              <a:rPr lang="en-GB" smtClean="0"/>
              <a:t>06/05/2022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4AFFA6-7AB3-4F2E-9AAB-9D32C37E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75446-21EF-4304-BE0A-794BDD28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4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F106-1F93-4ED3-BED4-5EC61F02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C3362-1037-48B8-9129-C48CD533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1470-EB54-429E-B665-588E36CF5252}" type="datetime1">
              <a:rPr lang="en-GB" smtClean="0"/>
              <a:t>06/05/2022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ED946-3D33-40A0-B31F-92F0CB82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ED519-49BE-421A-BF1F-862D3F0E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41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D96EB-AF33-49A6-A7CD-A5F828B8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9FE7-43C8-4BA6-B87E-9A311EA8A339}" type="datetime1">
              <a:rPr lang="en-GB" smtClean="0"/>
              <a:t>06/05/2022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B7DEF-7464-4AE1-B52F-1E11EFA5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53B7-1F4B-4E1B-8584-1E9CED2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17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03B5-DCDA-4ADE-88B7-60273164C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50DB-22F2-4006-9385-DEFFCFC54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395B1-585F-4AE6-8EC8-892D65245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9842A-93FE-4C5A-8CCB-CDDAFD98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69B8-06FC-4558-A7E6-EE3266957545}" type="datetime1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8EC55-4DE4-4663-AC40-B964FBFB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8EB20-C005-4795-8A71-1DBEF6A3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39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B035-7B0A-4513-9A4A-6AE6F3A3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B7E70-1F0E-4EB6-88D1-96AE0FB9F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51116-941A-41FE-8CB0-878DB2CA4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A0BCB-3055-4EBD-A195-F517398FD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FF3F-EABA-4C02-AA2C-FBBB380C5E0D}" type="datetime1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D97DE-3FE3-4D40-89DA-383C68C7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D6CF-1C84-423D-AA39-ED507297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8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8B141-091D-436F-B8D0-CCF0965E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D6854-C5B6-4167-BA5A-708E38128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180C9-3949-4DEE-9C46-128AA4A36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3CDEB-D667-4A8F-AB38-442A87998EE7}" type="datetime1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CEB64-D3C1-4EB7-A3B1-61252D083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5827F-F3D9-4492-97A2-85FCC1BBC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5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1.xml"/><Relationship Id="rId7" Type="http://schemas.openxmlformats.org/officeDocument/2006/relationships/slide" Target="slide2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slide" Target="slide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slide" Target="slide9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slide" Target="slide17.xml"/><Relationship Id="rId4" Type="http://schemas.openxmlformats.org/officeDocument/2006/relationships/slide" Target="slide3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://dmsic.moph.go.th/index/detail/739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lying on a bed&#10;&#10;Description automatically generated with low confidence">
            <a:extLst>
              <a:ext uri="{FF2B5EF4-FFF2-40B4-BE49-F238E27FC236}">
                <a16:creationId xmlns:a16="http://schemas.microsoft.com/office/drawing/2014/main" id="{0E816C0E-C132-4D36-B781-D401360D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2225299" cy="81719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88BBD2-C679-4812-A137-0FAA9E9F9394}"/>
              </a:ext>
            </a:extLst>
          </p:cNvPr>
          <p:cNvSpPr/>
          <p:nvPr/>
        </p:nvSpPr>
        <p:spPr>
          <a:xfrm>
            <a:off x="-24936" y="0"/>
            <a:ext cx="12225299" cy="6858000"/>
          </a:xfrm>
          <a:prstGeom prst="rect">
            <a:avLst/>
          </a:prstGeom>
          <a:solidFill>
            <a:srgbClr val="00206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E1B3C1-A95F-48AD-A84F-3994512FD93B}"/>
              </a:ext>
            </a:extLst>
          </p:cNvPr>
          <p:cNvGrpSpPr/>
          <p:nvPr/>
        </p:nvGrpSpPr>
        <p:grpSpPr>
          <a:xfrm>
            <a:off x="-2836869" y="6527319"/>
            <a:ext cx="1667549" cy="1667490"/>
            <a:chOff x="64129" y="4845702"/>
            <a:chExt cx="1667549" cy="1667490"/>
          </a:xfrm>
        </p:grpSpPr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3063798F-31AD-4C0F-84A9-260726FA79A1}"/>
                </a:ext>
              </a:extLst>
            </p:cNvPr>
            <p:cNvSpPr/>
            <p:nvPr/>
          </p:nvSpPr>
          <p:spPr>
            <a:xfrm rot="18801830">
              <a:off x="64129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B7F1A851-68E5-43BA-B548-2D5F93340807}"/>
                </a:ext>
              </a:extLst>
            </p:cNvPr>
            <p:cNvSpPr/>
            <p:nvPr/>
          </p:nvSpPr>
          <p:spPr>
            <a:xfrm rot="7995969">
              <a:off x="64188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966266-668D-40FD-911A-35B6B61DF81E}"/>
              </a:ext>
            </a:extLst>
          </p:cNvPr>
          <p:cNvGrpSpPr/>
          <p:nvPr/>
        </p:nvGrpSpPr>
        <p:grpSpPr>
          <a:xfrm>
            <a:off x="11486168" y="-2265027"/>
            <a:ext cx="1667490" cy="1667491"/>
            <a:chOff x="9985001" y="539477"/>
            <a:chExt cx="1667490" cy="1667491"/>
          </a:xfrm>
        </p:grpSpPr>
        <p:sp>
          <p:nvSpPr>
            <p:cNvPr id="5" name="Half Frame 4">
              <a:extLst>
                <a:ext uri="{FF2B5EF4-FFF2-40B4-BE49-F238E27FC236}">
                  <a16:creationId xmlns:a16="http://schemas.microsoft.com/office/drawing/2014/main" id="{8D7F054B-8000-465A-AC5A-E01160BA20F3}"/>
                </a:ext>
              </a:extLst>
            </p:cNvPr>
            <p:cNvSpPr/>
            <p:nvPr/>
          </p:nvSpPr>
          <p:spPr>
            <a:xfrm rot="7995969">
              <a:off x="9985001" y="539477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EA349442-985F-4A3A-86D3-280FE5FEF54F}"/>
                </a:ext>
              </a:extLst>
            </p:cNvPr>
            <p:cNvSpPr/>
            <p:nvPr/>
          </p:nvSpPr>
          <p:spPr>
            <a:xfrm rot="18801830">
              <a:off x="9985001" y="539478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0F2711-0BD4-411B-B96A-E22DF7925E94}"/>
              </a:ext>
            </a:extLst>
          </p:cNvPr>
          <p:cNvSpPr txBox="1"/>
          <p:nvPr/>
        </p:nvSpPr>
        <p:spPr>
          <a:xfrm>
            <a:off x="480776" y="1854695"/>
            <a:ext cx="11169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ระบบติดตามท่าทางการนอนหลับ 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เพื่อระบุตำแหน่งเสี่ยงของการเกิดแผลกดทับ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A937E9-101F-4B75-948A-FC83227BEDE2}"/>
              </a:ext>
            </a:extLst>
          </p:cNvPr>
          <p:cNvGrpSpPr/>
          <p:nvPr/>
        </p:nvGrpSpPr>
        <p:grpSpPr>
          <a:xfrm rot="1777614">
            <a:off x="-2059182" y="7664240"/>
            <a:ext cx="1667549" cy="1667490"/>
            <a:chOff x="64129" y="4845702"/>
            <a:chExt cx="1667549" cy="1667490"/>
          </a:xfrm>
        </p:grpSpPr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FBF3BA45-7A61-4E9A-81FB-FD3D8D866D2E}"/>
                </a:ext>
              </a:extLst>
            </p:cNvPr>
            <p:cNvSpPr/>
            <p:nvPr/>
          </p:nvSpPr>
          <p:spPr>
            <a:xfrm rot="18801830">
              <a:off x="64129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" name="Half Frame 9">
              <a:extLst>
                <a:ext uri="{FF2B5EF4-FFF2-40B4-BE49-F238E27FC236}">
                  <a16:creationId xmlns:a16="http://schemas.microsoft.com/office/drawing/2014/main" id="{14678838-5B6F-4501-A6F1-C0BA1E66D300}"/>
                </a:ext>
              </a:extLst>
            </p:cNvPr>
            <p:cNvSpPr/>
            <p:nvPr/>
          </p:nvSpPr>
          <p:spPr>
            <a:xfrm rot="7995969">
              <a:off x="64188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4E5587-AC77-4BC3-8B1F-263870C45374}"/>
              </a:ext>
            </a:extLst>
          </p:cNvPr>
          <p:cNvGrpSpPr/>
          <p:nvPr/>
        </p:nvGrpSpPr>
        <p:grpSpPr>
          <a:xfrm rot="4286675">
            <a:off x="-1936105" y="6527318"/>
            <a:ext cx="1667549" cy="1667490"/>
            <a:chOff x="64129" y="4845702"/>
            <a:chExt cx="1667549" cy="1667490"/>
          </a:xfrm>
        </p:grpSpPr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C4E55BBE-04A3-47FC-A473-4B4328993960}"/>
                </a:ext>
              </a:extLst>
            </p:cNvPr>
            <p:cNvSpPr/>
            <p:nvPr/>
          </p:nvSpPr>
          <p:spPr>
            <a:xfrm rot="18801830">
              <a:off x="64129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Half Frame 12">
              <a:extLst>
                <a:ext uri="{FF2B5EF4-FFF2-40B4-BE49-F238E27FC236}">
                  <a16:creationId xmlns:a16="http://schemas.microsoft.com/office/drawing/2014/main" id="{831FBAD3-1B59-409A-8DA9-757A8CF7462A}"/>
                </a:ext>
              </a:extLst>
            </p:cNvPr>
            <p:cNvSpPr/>
            <p:nvPr/>
          </p:nvSpPr>
          <p:spPr>
            <a:xfrm rot="7995969">
              <a:off x="64188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ABC3A1-9BB2-4913-891E-9B87EFDC4894}"/>
              </a:ext>
            </a:extLst>
          </p:cNvPr>
          <p:cNvSpPr txBox="1"/>
          <p:nvPr/>
        </p:nvSpPr>
        <p:spPr>
          <a:xfrm>
            <a:off x="3578718" y="4317899"/>
            <a:ext cx="508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โดย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th-TH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นายอภิสิทธิ์ วงค์สอน</a:t>
            </a:r>
            <a:endParaRPr lang="en-GB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DA0FF9-0EB0-4BB1-99FC-95B1EA2935C2}"/>
              </a:ext>
            </a:extLst>
          </p:cNvPr>
          <p:cNvGrpSpPr/>
          <p:nvPr/>
        </p:nvGrpSpPr>
        <p:grpSpPr>
          <a:xfrm rot="4052797">
            <a:off x="9875043" y="-2385244"/>
            <a:ext cx="1667490" cy="1667491"/>
            <a:chOff x="9985001" y="539477"/>
            <a:chExt cx="1667490" cy="1667491"/>
          </a:xfrm>
        </p:grpSpPr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B160F41F-FEA5-4CFB-BFBB-D63CEED5AC67}"/>
                </a:ext>
              </a:extLst>
            </p:cNvPr>
            <p:cNvSpPr/>
            <p:nvPr/>
          </p:nvSpPr>
          <p:spPr>
            <a:xfrm rot="7995969">
              <a:off x="9985001" y="539477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D634BEC6-2FB9-4543-B139-F56C269888AF}"/>
                </a:ext>
              </a:extLst>
            </p:cNvPr>
            <p:cNvSpPr/>
            <p:nvPr/>
          </p:nvSpPr>
          <p:spPr>
            <a:xfrm rot="18801830">
              <a:off x="9985001" y="539478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F6ED66-6618-4127-9B37-EC0F68FCBFD6}"/>
              </a:ext>
            </a:extLst>
          </p:cNvPr>
          <p:cNvGrpSpPr/>
          <p:nvPr/>
        </p:nvGrpSpPr>
        <p:grpSpPr>
          <a:xfrm>
            <a:off x="8208627" y="-2922382"/>
            <a:ext cx="1667490" cy="1667491"/>
            <a:chOff x="9985001" y="539477"/>
            <a:chExt cx="1667490" cy="1667491"/>
          </a:xfrm>
        </p:grpSpPr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7469EDD2-BDFC-428C-8F2D-13F4F6245CEB}"/>
                </a:ext>
              </a:extLst>
            </p:cNvPr>
            <p:cNvSpPr/>
            <p:nvPr/>
          </p:nvSpPr>
          <p:spPr>
            <a:xfrm rot="7995969">
              <a:off x="9985001" y="539477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5BA735C8-AFC2-4E1E-9B07-1B9A5EA04155}"/>
                </a:ext>
              </a:extLst>
            </p:cNvPr>
            <p:cNvSpPr/>
            <p:nvPr/>
          </p:nvSpPr>
          <p:spPr>
            <a:xfrm rot="18801830">
              <a:off x="9985001" y="539478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A9224C-4011-4A84-841F-D7C86BEE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fld>
            <a:endParaRPr lang="en-GB" sz="18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64B215-95AB-4C3C-83E6-4FFBB845B1BD}"/>
              </a:ext>
            </a:extLst>
          </p:cNvPr>
          <p:cNvSpPr txBox="1"/>
          <p:nvPr/>
        </p:nvSpPr>
        <p:spPr>
          <a:xfrm>
            <a:off x="8063457" y="236913"/>
            <a:ext cx="400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รหัสโครงการ 24</a:t>
            </a:r>
            <a:r>
              <a:rPr lang="en-GB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p13n0082</a:t>
            </a:r>
            <a:endParaRPr lang="en-US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A689FF-80E4-4B0B-A406-9E0B9A4AFCAD}"/>
              </a:ext>
            </a:extLst>
          </p:cNvPr>
          <p:cNvSpPr txBox="1"/>
          <p:nvPr/>
        </p:nvSpPr>
        <p:spPr>
          <a:xfrm>
            <a:off x="3520834" y="5707915"/>
            <a:ext cx="508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อาจารย์ที่ปรึกษา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th-TH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อาจารย์ ดร. กฤตคม ศรีจิรานนท์</a:t>
            </a:r>
            <a:endParaRPr lang="en-GB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pic>
        <p:nvPicPr>
          <p:cNvPr id="29" name="Picture 2" descr="ผลการค้นหารูปภาพสำหรับ nsc logo">
            <a:extLst>
              <a:ext uri="{FF2B5EF4-FFF2-40B4-BE49-F238E27FC236}">
                <a16:creationId xmlns:a16="http://schemas.microsoft.com/office/drawing/2014/main" id="{AD82BDC2-781A-48F9-84BE-66083938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50" y="553587"/>
            <a:ext cx="1257198" cy="1277336"/>
          </a:xfrm>
          <a:prstGeom prst="rect">
            <a:avLst/>
          </a:prstGeom>
          <a:noFill/>
          <a:effectLst>
            <a:glow rad="101600">
              <a:schemeClr val="bg1">
                <a:lumMod val="95000"/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4A1A7AB-B5DC-4F21-847B-4420296B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53" y="553587"/>
            <a:ext cx="1238563" cy="1238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257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EA544DA-8B04-42A0-8668-962E0E1BA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866E75-05E8-4A65-A0ED-A013FEBD10E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21739" r="12116" b="9783"/>
          <a:stretch/>
        </p:blipFill>
        <p:spPr bwMode="auto">
          <a:xfrm>
            <a:off x="1946990" y="1626963"/>
            <a:ext cx="8298019" cy="4496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10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6F70B5-6079-47BE-8939-D88E6D6A744B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System Architecture 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8F47AB-0843-4127-B7EC-234AF58E6782}"/>
              </a:ext>
            </a:extLst>
          </p:cNvPr>
          <p:cNvSpPr/>
          <p:nvPr/>
        </p:nvSpPr>
        <p:spPr>
          <a:xfrm>
            <a:off x="4370476" y="1871809"/>
            <a:ext cx="1460500" cy="1742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F4AECBAB-E9E0-4935-BB81-8BA222A33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59" y="2026925"/>
            <a:ext cx="1330334" cy="15872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CF8B0A-7EC9-4D3B-9EA1-655FA2089143}"/>
              </a:ext>
            </a:extLst>
          </p:cNvPr>
          <p:cNvSpPr/>
          <p:nvPr/>
        </p:nvSpPr>
        <p:spPr>
          <a:xfrm>
            <a:off x="8610600" y="1871809"/>
            <a:ext cx="1460500" cy="1742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8D8DEA-8DB3-4576-A0E0-7BDA805DA0D0}"/>
              </a:ext>
            </a:extLst>
          </p:cNvPr>
          <p:cNvSpPr/>
          <p:nvPr/>
        </p:nvSpPr>
        <p:spPr>
          <a:xfrm>
            <a:off x="6477076" y="4267534"/>
            <a:ext cx="1460500" cy="1742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3C773831-C924-4B08-8F27-3570B7E75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97" y="2014225"/>
            <a:ext cx="1357858" cy="15872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B3326888-6D03-4C6E-AC3F-9F32265898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92" y="3945604"/>
            <a:ext cx="1372912" cy="20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A399D2-C932-4875-B6EF-6FCD5A463607}"/>
              </a:ext>
            </a:extLst>
          </p:cNvPr>
          <p:cNvSpPr/>
          <p:nvPr/>
        </p:nvSpPr>
        <p:spPr>
          <a:xfrm>
            <a:off x="4826000" y="2548152"/>
            <a:ext cx="6946900" cy="3509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CCE2CB-3A9C-484B-B568-63C2545FA160}"/>
              </a:ext>
            </a:extLst>
          </p:cNvPr>
          <p:cNvSpPr/>
          <p:nvPr/>
        </p:nvSpPr>
        <p:spPr>
          <a:xfrm>
            <a:off x="7088370" y="1466315"/>
            <a:ext cx="2133600" cy="2133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11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4" name="TextBox 13">
            <a:hlinkClick r:id="rId2" action="ppaction://hlinksldjump"/>
            <a:extLst>
              <a:ext uri="{FF2B5EF4-FFF2-40B4-BE49-F238E27FC236}">
                <a16:creationId xmlns:a16="http://schemas.microsoft.com/office/drawing/2014/main" id="{38468215-70B1-42E0-AC7C-B682327CCFFD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System Architecture 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3EAD38-401E-434B-89E5-EABDFB232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29" y="2566283"/>
            <a:ext cx="2282741" cy="2723546"/>
          </a:xfrm>
          <a:prstGeom prst="rect">
            <a:avLst/>
          </a:prstGeom>
        </p:spPr>
      </p:pic>
      <p:pic>
        <p:nvPicPr>
          <p:cNvPr id="10244" name="Picture 4" descr="Welcome to Python.org">
            <a:extLst>
              <a:ext uri="{FF2B5EF4-FFF2-40B4-BE49-F238E27FC236}">
                <a16:creationId xmlns:a16="http://schemas.microsoft.com/office/drawing/2014/main" id="{6F9F74F3-78E7-470B-9E72-51E4BEBDE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15" y="1604728"/>
            <a:ext cx="1765685" cy="176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ask คืออะไร Python Flask คือ framwork สำหรับทำ web application - Saixiii">
            <a:extLst>
              <a:ext uri="{FF2B5EF4-FFF2-40B4-BE49-F238E27FC236}">
                <a16:creationId xmlns:a16="http://schemas.microsoft.com/office/drawing/2014/main" id="{641882AD-FEBF-4043-8D12-D2E3E4887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63" y="3953761"/>
            <a:ext cx="3728191" cy="14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45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C6483-2411-460E-997C-BFD8985A77DF}"/>
              </a:ext>
            </a:extLst>
          </p:cNvPr>
          <p:cNvSpPr/>
          <p:nvPr/>
        </p:nvSpPr>
        <p:spPr>
          <a:xfrm>
            <a:off x="4826000" y="2548152"/>
            <a:ext cx="6946900" cy="3161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120377-5F13-4EEC-8A7D-D185E0AE26D6}"/>
              </a:ext>
            </a:extLst>
          </p:cNvPr>
          <p:cNvSpPr/>
          <p:nvPr/>
        </p:nvSpPr>
        <p:spPr>
          <a:xfrm>
            <a:off x="7088370" y="1466315"/>
            <a:ext cx="2133600" cy="2133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4" descr="Welcome to Python.org">
            <a:extLst>
              <a:ext uri="{FF2B5EF4-FFF2-40B4-BE49-F238E27FC236}">
                <a16:creationId xmlns:a16="http://schemas.microsoft.com/office/drawing/2014/main" id="{60D35562-9093-4B13-BF69-673083282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15" y="1604728"/>
            <a:ext cx="1765685" cy="176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12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C549AD42-A721-4B78-AA72-27A84C00F245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System Architecture 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D7205B8-3D8F-45F4-9FB0-E0AF8880D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73" y="2450597"/>
            <a:ext cx="2299653" cy="2688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B98E1-F91C-4010-86F6-FC42F6AC7D81}"/>
              </a:ext>
            </a:extLst>
          </p:cNvPr>
          <p:cNvSpPr txBox="1"/>
          <p:nvPr/>
        </p:nvSpPr>
        <p:spPr>
          <a:xfrm>
            <a:off x="12821558" y="4786086"/>
            <a:ext cx="171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</a:t>
            </a:r>
            <a:r>
              <a:rPr lang="th-TH" dirty="0"/>
              <a:t>การเก็บข้อมูล</a:t>
            </a:r>
            <a:endParaRPr lang="en-US" dirty="0"/>
          </a:p>
          <a:p>
            <a:r>
              <a:rPr lang="th-TH" dirty="0"/>
              <a:t>แต่ละ โมเดล</a:t>
            </a:r>
            <a:br>
              <a:rPr lang="th-TH" dirty="0"/>
            </a:br>
            <a:r>
              <a:rPr lang="th-TH" dirty="0"/>
              <a:t>+ การวัด </a:t>
            </a:r>
            <a:r>
              <a:rPr lang="en-US" dirty="0"/>
              <a:t>acc /</a:t>
            </a:r>
            <a:r>
              <a:rPr lang="th-TH" dirty="0"/>
              <a:t> </a:t>
            </a:r>
            <a:r>
              <a:rPr lang="en-US" dirty="0"/>
              <a:t>F1 ?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A3065-B71C-448C-A677-E6731A041C09}"/>
              </a:ext>
            </a:extLst>
          </p:cNvPr>
          <p:cNvSpPr txBox="1"/>
          <p:nvPr/>
        </p:nvSpPr>
        <p:spPr>
          <a:xfrm>
            <a:off x="6293933" y="5105474"/>
            <a:ext cx="401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uphan" panose="020B0503050203000203" pitchFamily="34" charset="0"/>
                <a:cs typeface="Anuphan" panose="020B0503050203000203" pitchFamily="34" charset="0"/>
              </a:rPr>
              <a:t>k-Nearest Neighbors(</a:t>
            </a:r>
            <a:r>
              <a:rPr lang="en-US" sz="2400" b="1" dirty="0" err="1">
                <a:latin typeface="Anuphan" panose="020B0503050203000203" pitchFamily="34" charset="0"/>
                <a:cs typeface="Anuphan" panose="020B0503050203000203" pitchFamily="34" charset="0"/>
              </a:rPr>
              <a:t>kNN</a:t>
            </a:r>
            <a:r>
              <a:rPr lang="en-US" sz="2400" b="1" dirty="0">
                <a:latin typeface="Anuphan" panose="020B0503050203000203" pitchFamily="34" charset="0"/>
                <a:cs typeface="Anuphan" panose="020B0503050203000203" pitchFamily="34" charset="0"/>
              </a:rPr>
              <a:t>)</a:t>
            </a:r>
            <a:endParaRPr lang="en-GB" sz="2400" b="1" dirty="0">
              <a:latin typeface="Anuphan" panose="020B0503050203000203" pitchFamily="34" charset="0"/>
              <a:cs typeface="Anuphan" panose="020B050305020300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1CE975-2812-4162-9874-D0970B1C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951" y="3756180"/>
            <a:ext cx="2330998" cy="125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0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79740D6-7D26-4F3E-9FA1-B58E3B874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540" y="2322555"/>
            <a:ext cx="1600200" cy="3228975"/>
          </a:xfrm>
          <a:prstGeom prst="rect">
            <a:avLst/>
          </a:prstGeom>
        </p:spPr>
      </p:pic>
      <p:pic>
        <p:nvPicPr>
          <p:cNvPr id="11" name="Picture 10" descr="A picture containing text, romper&#10;&#10;Description automatically generated">
            <a:extLst>
              <a:ext uri="{FF2B5EF4-FFF2-40B4-BE49-F238E27FC236}">
                <a16:creationId xmlns:a16="http://schemas.microsoft.com/office/drawing/2014/main" id="{5CB05B6B-BAA1-4B14-8616-DFE6CE865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520" y="2358460"/>
            <a:ext cx="1266825" cy="31432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CF3D2-655A-44B4-9193-539A9354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13</a:t>
            </a:fld>
            <a:endParaRPr lang="en-GB"/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2EE4860C-BE42-44CD-9F72-0DD65BCE01A1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การระบุตำแหน่งเสี่ยงต่อการเกิดแผลกดทับ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087E7-0091-4772-BDE1-5A18CFBD9A41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DE9F3C-990C-4E7D-B2F9-75F57368020E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36B1C6-B9DD-4872-921A-D868FF1786A3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6AE56-4063-4D06-BD22-BDFF9DE30A4D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65FBFA53-DCAB-4C03-81E1-3B66E9493085}"/>
              </a:ext>
            </a:extLst>
          </p:cNvPr>
          <p:cNvSpPr txBox="1"/>
          <p:nvPr/>
        </p:nvSpPr>
        <p:spPr>
          <a:xfrm>
            <a:off x="853066" y="3536480"/>
            <a:ext cx="37297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Kanit" pitchFamily="2" charset="-34"/>
                <a:cs typeface="Kanit" pitchFamily="2" charset="-34"/>
              </a:rPr>
              <a:t>หากแรงกดบริเวณใด เป็น</a:t>
            </a:r>
            <a:r>
              <a:rPr lang="th-TH" sz="20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สีแดง</a:t>
            </a:r>
          </a:p>
          <a:p>
            <a:pPr algn="ctr"/>
            <a:r>
              <a:rPr lang="en-US" sz="2400" dirty="0">
                <a:latin typeface="Kanit" pitchFamily="2" charset="-34"/>
                <a:cs typeface="Kanit" pitchFamily="2" charset="-34"/>
              </a:rPr>
              <a:t>🕒</a:t>
            </a:r>
            <a:r>
              <a:rPr lang="th-TH" sz="2400" dirty="0">
                <a:latin typeface="Kanit" pitchFamily="2" charset="-34"/>
                <a:cs typeface="Kanit" pitchFamily="2" charset="-34"/>
              </a:rPr>
              <a:t>นานเกิน </a:t>
            </a:r>
            <a:r>
              <a:rPr lang="en-US" sz="2400" dirty="0">
                <a:latin typeface="Kanit" pitchFamily="2" charset="-34"/>
                <a:cs typeface="Kanit" pitchFamily="2" charset="-34"/>
              </a:rPr>
              <a:t>15 </a:t>
            </a:r>
            <a:r>
              <a:rPr lang="th-TH" sz="2400" dirty="0">
                <a:latin typeface="Kanit" pitchFamily="2" charset="-34"/>
                <a:cs typeface="Kanit" pitchFamily="2" charset="-34"/>
              </a:rPr>
              <a:t>นาที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293074-F1B0-4B39-8AA3-717855A77F57}"/>
              </a:ext>
            </a:extLst>
          </p:cNvPr>
          <p:cNvSpPr/>
          <p:nvPr/>
        </p:nvSpPr>
        <p:spPr>
          <a:xfrm>
            <a:off x="5941963" y="2377508"/>
            <a:ext cx="713433" cy="564717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Anuphan" panose="020B0503050203000203" pitchFamily="34" charset="0"/>
              <a:cs typeface="Anuphan" panose="020B050305020300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2D6A0F-8B98-4B15-92F1-798F09E25FCF}"/>
              </a:ext>
            </a:extLst>
          </p:cNvPr>
          <p:cNvSpPr/>
          <p:nvPr/>
        </p:nvSpPr>
        <p:spPr>
          <a:xfrm>
            <a:off x="5753598" y="3020864"/>
            <a:ext cx="376729" cy="387941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dirty="0">
              <a:latin typeface="Anuphan Light" panose="020B0503050203000203" pitchFamily="34" charset="0"/>
              <a:cs typeface="Anuphan Light" panose="020B050305020300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3C89C0-25A8-46C0-B39B-E7136EADB4F9}"/>
              </a:ext>
            </a:extLst>
          </p:cNvPr>
          <p:cNvSpPr/>
          <p:nvPr/>
        </p:nvSpPr>
        <p:spPr>
          <a:xfrm>
            <a:off x="6467031" y="3020864"/>
            <a:ext cx="376729" cy="387941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2B3CD8-182B-4209-850A-FBE77D90B01D}"/>
              </a:ext>
            </a:extLst>
          </p:cNvPr>
          <p:cNvSpPr/>
          <p:nvPr/>
        </p:nvSpPr>
        <p:spPr>
          <a:xfrm>
            <a:off x="5753598" y="3479146"/>
            <a:ext cx="376729" cy="257320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193D0C-A1C7-4E40-B031-0DED23229323}"/>
              </a:ext>
            </a:extLst>
          </p:cNvPr>
          <p:cNvSpPr/>
          <p:nvPr/>
        </p:nvSpPr>
        <p:spPr>
          <a:xfrm>
            <a:off x="9180784" y="3450228"/>
            <a:ext cx="376729" cy="257320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7E57F-5CF3-4CFC-9EEF-CCDB76A9BE41}"/>
              </a:ext>
            </a:extLst>
          </p:cNvPr>
          <p:cNvSpPr txBox="1"/>
          <p:nvPr/>
        </p:nvSpPr>
        <p:spPr>
          <a:xfrm>
            <a:off x="5065995" y="3072390"/>
            <a:ext cx="6876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หัวไหล่ขวา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06B9B-BC3A-479F-AC93-12EC0712E012}"/>
              </a:ext>
            </a:extLst>
          </p:cNvPr>
          <p:cNvSpPr txBox="1"/>
          <p:nvPr/>
        </p:nvSpPr>
        <p:spPr>
          <a:xfrm>
            <a:off x="5941962" y="2091723"/>
            <a:ext cx="7134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บริเวณหัว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4CCDF6-91D9-4961-B440-B8527D2E0AF6}"/>
              </a:ext>
            </a:extLst>
          </p:cNvPr>
          <p:cNvSpPr txBox="1"/>
          <p:nvPr/>
        </p:nvSpPr>
        <p:spPr>
          <a:xfrm>
            <a:off x="6814525" y="3072390"/>
            <a:ext cx="7159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หัวไหลซ้าย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4CA5BC-FF61-4EF2-818F-B660EA0E97B8}"/>
              </a:ext>
            </a:extLst>
          </p:cNvPr>
          <p:cNvSpPr txBox="1"/>
          <p:nvPr/>
        </p:nvSpPr>
        <p:spPr>
          <a:xfrm>
            <a:off x="5065995" y="3499204"/>
            <a:ext cx="7545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ข้อศอกขวา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204205-A39C-46A5-8A80-FEE27525599E}"/>
              </a:ext>
            </a:extLst>
          </p:cNvPr>
          <p:cNvSpPr txBox="1"/>
          <p:nvPr/>
        </p:nvSpPr>
        <p:spPr>
          <a:xfrm>
            <a:off x="8406107" y="3467732"/>
            <a:ext cx="75454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ข้อศอก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A1695C-B4D7-42E0-9250-63525EF2A80E}"/>
              </a:ext>
            </a:extLst>
          </p:cNvPr>
          <p:cNvSpPr/>
          <p:nvPr/>
        </p:nvSpPr>
        <p:spPr>
          <a:xfrm>
            <a:off x="5921176" y="3806806"/>
            <a:ext cx="754547" cy="387940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E2C5112-9740-4904-8ECE-FD5740EF26FD}"/>
              </a:ext>
            </a:extLst>
          </p:cNvPr>
          <p:cNvSpPr/>
          <p:nvPr/>
        </p:nvSpPr>
        <p:spPr>
          <a:xfrm>
            <a:off x="5941962" y="4959813"/>
            <a:ext cx="298887" cy="293484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F635254-CC73-405E-876C-0C9F2997B07E}"/>
              </a:ext>
            </a:extLst>
          </p:cNvPr>
          <p:cNvSpPr/>
          <p:nvPr/>
        </p:nvSpPr>
        <p:spPr>
          <a:xfrm>
            <a:off x="6298762" y="4959198"/>
            <a:ext cx="298887" cy="293484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21356D-1F3C-4AC6-8D27-754639BCF423}"/>
              </a:ext>
            </a:extLst>
          </p:cNvPr>
          <p:cNvSpPr txBox="1"/>
          <p:nvPr/>
        </p:nvSpPr>
        <p:spPr>
          <a:xfrm>
            <a:off x="6597649" y="3851839"/>
            <a:ext cx="81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บริเวณก้นกบ</a:t>
            </a:r>
            <a:br>
              <a:rPr lang="th-TH" dirty="0"/>
            </a:br>
            <a:r>
              <a:rPr lang="th-TH" dirty="0"/>
              <a:t>และสะโพก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2BC82E-9E60-4D31-BC77-B3B4BD0135C4}"/>
              </a:ext>
            </a:extLst>
          </p:cNvPr>
          <p:cNvSpPr txBox="1"/>
          <p:nvPr/>
        </p:nvSpPr>
        <p:spPr>
          <a:xfrm>
            <a:off x="5336031" y="4988751"/>
            <a:ext cx="6848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ส้นเท้าขวา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AADAC9-1B8E-43CE-B6BD-EA5B6AAD183A}"/>
              </a:ext>
            </a:extLst>
          </p:cNvPr>
          <p:cNvSpPr txBox="1"/>
          <p:nvPr/>
        </p:nvSpPr>
        <p:spPr>
          <a:xfrm>
            <a:off x="6531000" y="4988751"/>
            <a:ext cx="6848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ส้นเท้าซ้าย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01C6985A-5349-4484-82CA-106468D0C7AD}"/>
              </a:ext>
            </a:extLst>
          </p:cNvPr>
          <p:cNvSpPr txBox="1"/>
          <p:nvPr/>
        </p:nvSpPr>
        <p:spPr>
          <a:xfrm>
            <a:off x="5018354" y="5614590"/>
            <a:ext cx="2512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ท่านอนหงาย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AB97FB-E84F-4568-8CE5-868BB7C975A8}"/>
              </a:ext>
            </a:extLst>
          </p:cNvPr>
          <p:cNvSpPr/>
          <p:nvPr/>
        </p:nvSpPr>
        <p:spPr>
          <a:xfrm>
            <a:off x="9153493" y="2377508"/>
            <a:ext cx="713433" cy="564717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Anuphan" panose="020B0503050203000203" pitchFamily="34" charset="0"/>
              <a:cs typeface="Anuphan" panose="020B050305020300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AC2C7A-2396-4E8B-8486-775F3B05FE0A}"/>
              </a:ext>
            </a:extLst>
          </p:cNvPr>
          <p:cNvSpPr txBox="1"/>
          <p:nvPr/>
        </p:nvSpPr>
        <p:spPr>
          <a:xfrm>
            <a:off x="9153492" y="2091723"/>
            <a:ext cx="7134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บริเวณหัว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637186A-D0CB-4D22-A576-FAE037D13273}"/>
              </a:ext>
            </a:extLst>
          </p:cNvPr>
          <p:cNvSpPr/>
          <p:nvPr/>
        </p:nvSpPr>
        <p:spPr>
          <a:xfrm>
            <a:off x="9317276" y="3009012"/>
            <a:ext cx="376729" cy="387941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dirty="0">
              <a:latin typeface="Anuphan Light" panose="020B0503050203000203" pitchFamily="34" charset="0"/>
              <a:cs typeface="Anuphan Light" panose="020B050305020300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A7A050-91E2-4194-B664-4D0AD649C2E5}"/>
              </a:ext>
            </a:extLst>
          </p:cNvPr>
          <p:cNvSpPr txBox="1"/>
          <p:nvPr/>
        </p:nvSpPr>
        <p:spPr>
          <a:xfrm>
            <a:off x="8629673" y="3060538"/>
            <a:ext cx="6876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หัวไหล่</a:t>
            </a:r>
            <a:endParaRPr lang="en-GB" dirty="0"/>
          </a:p>
        </p:txBody>
      </p:sp>
      <p:sp>
        <p:nvSpPr>
          <p:cNvPr id="37" name="TextBox 36">
            <a:hlinkClick r:id="rId5" action="ppaction://hlinksldjump"/>
            <a:extLst>
              <a:ext uri="{FF2B5EF4-FFF2-40B4-BE49-F238E27FC236}">
                <a16:creationId xmlns:a16="http://schemas.microsoft.com/office/drawing/2014/main" id="{24BC201B-A08F-4807-848B-7940ABEBD3EE}"/>
              </a:ext>
            </a:extLst>
          </p:cNvPr>
          <p:cNvSpPr txBox="1"/>
          <p:nvPr/>
        </p:nvSpPr>
        <p:spPr>
          <a:xfrm>
            <a:off x="8260902" y="5614590"/>
            <a:ext cx="2512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ท่านอนตะแคง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CEEFC6-D813-4BE4-A448-F205152DF2CF}"/>
              </a:ext>
            </a:extLst>
          </p:cNvPr>
          <p:cNvSpPr/>
          <p:nvPr/>
        </p:nvSpPr>
        <p:spPr>
          <a:xfrm>
            <a:off x="9324565" y="4921047"/>
            <a:ext cx="475197" cy="293484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3B01DA-F15A-4B29-B74C-24C93F5398AD}"/>
              </a:ext>
            </a:extLst>
          </p:cNvPr>
          <p:cNvSpPr txBox="1"/>
          <p:nvPr/>
        </p:nvSpPr>
        <p:spPr>
          <a:xfrm>
            <a:off x="8629673" y="4949985"/>
            <a:ext cx="6876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ตาตุ่ม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DB5A6C7-C4B8-43C4-9243-34284DF325D4}"/>
              </a:ext>
            </a:extLst>
          </p:cNvPr>
          <p:cNvSpPr/>
          <p:nvPr/>
        </p:nvSpPr>
        <p:spPr>
          <a:xfrm>
            <a:off x="9195358" y="3801116"/>
            <a:ext cx="754547" cy="387940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4AB888-332A-4E27-8C31-349D32E52937}"/>
              </a:ext>
            </a:extLst>
          </p:cNvPr>
          <p:cNvSpPr txBox="1"/>
          <p:nvPr/>
        </p:nvSpPr>
        <p:spPr>
          <a:xfrm>
            <a:off x="8344849" y="3892101"/>
            <a:ext cx="877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บริเวณสะโพก</a:t>
            </a:r>
            <a:endParaRPr lang="en-GB" dirty="0"/>
          </a:p>
        </p:txBody>
      </p:sp>
      <p:sp>
        <p:nvSpPr>
          <p:cNvPr id="44" name="TextBox 43">
            <a:hlinkClick r:id="rId5" action="ppaction://hlinksldjump"/>
            <a:extLst>
              <a:ext uri="{FF2B5EF4-FFF2-40B4-BE49-F238E27FC236}">
                <a16:creationId xmlns:a16="http://schemas.microsoft.com/office/drawing/2014/main" id="{555CF2BC-1F16-4BC2-B598-2BC9BA20D6DE}"/>
              </a:ext>
            </a:extLst>
          </p:cNvPr>
          <p:cNvSpPr txBox="1"/>
          <p:nvPr/>
        </p:nvSpPr>
        <p:spPr>
          <a:xfrm>
            <a:off x="783283" y="4492374"/>
            <a:ext cx="3869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มีการแจ้งเตือนและแสดงตำแหน่งเสี่ยงบน</a:t>
            </a:r>
            <a:r>
              <a:rPr lang="th-TH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เว็บแอปพลิเคชัน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5" name="TextBox 44">
            <a:hlinkClick r:id="rId5" action="ppaction://hlinksldjump"/>
            <a:extLst>
              <a:ext uri="{FF2B5EF4-FFF2-40B4-BE49-F238E27FC236}">
                <a16:creationId xmlns:a16="http://schemas.microsoft.com/office/drawing/2014/main" id="{3DFD97DE-86FA-4C23-9ADF-D6E2E02D262C}"/>
              </a:ext>
            </a:extLst>
          </p:cNvPr>
          <p:cNvSpPr txBox="1"/>
          <p:nvPr/>
        </p:nvSpPr>
        <p:spPr>
          <a:xfrm>
            <a:off x="1117991" y="2717465"/>
            <a:ext cx="31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อ่านข้อมูลประวัติการนอน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2384C7D-5514-475F-81E8-1CEB9579157A}"/>
              </a:ext>
            </a:extLst>
          </p:cNvPr>
          <p:cNvSpPr/>
          <p:nvPr/>
        </p:nvSpPr>
        <p:spPr>
          <a:xfrm>
            <a:off x="6487358" y="3479146"/>
            <a:ext cx="376729" cy="257320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47818A-D253-4CD9-8AB9-6F03CAB8D956}"/>
              </a:ext>
            </a:extLst>
          </p:cNvPr>
          <p:cNvSpPr txBox="1"/>
          <p:nvPr/>
        </p:nvSpPr>
        <p:spPr>
          <a:xfrm>
            <a:off x="6838576" y="3467732"/>
            <a:ext cx="7545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ข้อศอกซ้าย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35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14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2676CEA3-1210-46A1-B4C6-2470AD5D7D73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อุปกรณ์วัดแรงกด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393EB1-CC51-4754-9657-AF73CA9A2A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43586" y="2127340"/>
            <a:ext cx="9083628" cy="28713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9D9B82-7173-43D0-8E80-9823D08AAEB2}"/>
              </a:ext>
            </a:extLst>
          </p:cNvPr>
          <p:cNvSpPr txBox="1"/>
          <p:nvPr/>
        </p:nvSpPr>
        <p:spPr>
          <a:xfrm>
            <a:off x="3180080" y="5231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เสื่อที่นอนวัดแรงกดที่พัฒนาขึ้น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73370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26B9A0-D567-457D-9394-EC46A9C3A8B8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684DEF3-DDFE-4506-8892-4FF8AEA3BEE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15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DFF237-73F3-4B83-BB18-A77788CFCEE7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2457E96-34E0-4A4A-93C9-33EBC8845869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A29907-40A3-4D51-9B28-EC65DB636C6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8" name="TextBox 7">
            <a:hlinkClick r:id="rId2" action="ppaction://hlinksldjump"/>
            <a:extLst>
              <a:ext uri="{FF2B5EF4-FFF2-40B4-BE49-F238E27FC236}">
                <a16:creationId xmlns:a16="http://schemas.microsoft.com/office/drawing/2014/main" id="{435D78BF-9470-4761-88A3-EF9E985CC396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เว็บแอปพลิเคชันในการเข้าถึงข้อมูล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F7CE1-0C1E-4EBB-8C5A-883A91C06360}"/>
              </a:ext>
            </a:extLst>
          </p:cNvPr>
          <p:cNvSpPr txBox="1"/>
          <p:nvPr/>
        </p:nvSpPr>
        <p:spPr>
          <a:xfrm>
            <a:off x="2798043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เว็บแอปพลิเคชันที่พัฒนาขึ้น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B62FF-30E6-4D8A-94F0-37D35AA5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57" y="1864458"/>
            <a:ext cx="8451372" cy="4084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529998-E75F-2A7E-0F15-E91EE18FB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72" y="2471285"/>
            <a:ext cx="1554043" cy="2122486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DC8DA2-ED7A-71E0-04A7-D8594B42FB2A}"/>
              </a:ext>
            </a:extLst>
          </p:cNvPr>
          <p:cNvSpPr/>
          <p:nvPr/>
        </p:nvSpPr>
        <p:spPr>
          <a:xfrm>
            <a:off x="2166257" y="2013857"/>
            <a:ext cx="2852057" cy="1567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B5AC64-E1FF-9025-D44C-EDB71B7E1113}"/>
              </a:ext>
            </a:extLst>
          </p:cNvPr>
          <p:cNvGrpSpPr/>
          <p:nvPr/>
        </p:nvGrpSpPr>
        <p:grpSpPr>
          <a:xfrm>
            <a:off x="2120271" y="1939787"/>
            <a:ext cx="354878" cy="356552"/>
            <a:chOff x="5372721" y="1476568"/>
            <a:chExt cx="751270" cy="7730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9A3ACF-6284-275A-E8A4-1754218A73C9}"/>
                </a:ext>
              </a:extLst>
            </p:cNvPr>
            <p:cNvSpPr/>
            <p:nvPr/>
          </p:nvSpPr>
          <p:spPr>
            <a:xfrm>
              <a:off x="5372721" y="1476568"/>
              <a:ext cx="751270" cy="75127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097519-203A-A41F-C9B3-94242F12111C}"/>
                </a:ext>
              </a:extLst>
            </p:cNvPr>
            <p:cNvSpPr txBox="1"/>
            <p:nvPr/>
          </p:nvSpPr>
          <p:spPr>
            <a:xfrm>
              <a:off x="5464683" y="1515591"/>
              <a:ext cx="492074" cy="73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16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58770C-4B94-46E4-6EF9-713B1630DFF9}"/>
              </a:ext>
            </a:extLst>
          </p:cNvPr>
          <p:cNvSpPr/>
          <p:nvPr/>
        </p:nvSpPr>
        <p:spPr>
          <a:xfrm>
            <a:off x="5245465" y="1955027"/>
            <a:ext cx="2110376" cy="30233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6EEC4A-8EB5-2A96-664F-30A65437F3B5}"/>
              </a:ext>
            </a:extLst>
          </p:cNvPr>
          <p:cNvGrpSpPr/>
          <p:nvPr/>
        </p:nvGrpSpPr>
        <p:grpSpPr>
          <a:xfrm>
            <a:off x="5085804" y="2293009"/>
            <a:ext cx="354878" cy="356552"/>
            <a:chOff x="5372721" y="1476568"/>
            <a:chExt cx="751270" cy="77307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948005-B6B1-6599-9EE1-8C98AC05C23E}"/>
                </a:ext>
              </a:extLst>
            </p:cNvPr>
            <p:cNvSpPr/>
            <p:nvPr/>
          </p:nvSpPr>
          <p:spPr>
            <a:xfrm>
              <a:off x="5372721" y="1476568"/>
              <a:ext cx="751270" cy="75127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3A8899-148A-948E-513D-8710931E08AF}"/>
                </a:ext>
              </a:extLst>
            </p:cNvPr>
            <p:cNvSpPr txBox="1"/>
            <p:nvPr/>
          </p:nvSpPr>
          <p:spPr>
            <a:xfrm>
              <a:off x="5464683" y="1515591"/>
              <a:ext cx="492074" cy="73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16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9B49E4B-7F1D-1CB3-399B-72B1F0BA5D16}"/>
              </a:ext>
            </a:extLst>
          </p:cNvPr>
          <p:cNvSpPr/>
          <p:nvPr/>
        </p:nvSpPr>
        <p:spPr>
          <a:xfrm>
            <a:off x="7433492" y="2618685"/>
            <a:ext cx="2110376" cy="16078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31D2FE-6581-16E6-4089-B04DCD4A6CE8}"/>
              </a:ext>
            </a:extLst>
          </p:cNvPr>
          <p:cNvGrpSpPr/>
          <p:nvPr/>
        </p:nvGrpSpPr>
        <p:grpSpPr>
          <a:xfrm>
            <a:off x="7442332" y="2441076"/>
            <a:ext cx="354878" cy="356552"/>
            <a:chOff x="5372721" y="1476568"/>
            <a:chExt cx="751270" cy="77307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7848884-7BE4-347E-E120-17F223BB7673}"/>
                </a:ext>
              </a:extLst>
            </p:cNvPr>
            <p:cNvSpPr/>
            <p:nvPr/>
          </p:nvSpPr>
          <p:spPr>
            <a:xfrm>
              <a:off x="5372721" y="1476568"/>
              <a:ext cx="751270" cy="75127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33EC7A-E11E-52F8-65F7-D505FDBA2FC4}"/>
                </a:ext>
              </a:extLst>
            </p:cNvPr>
            <p:cNvSpPr txBox="1"/>
            <p:nvPr/>
          </p:nvSpPr>
          <p:spPr>
            <a:xfrm>
              <a:off x="5464683" y="1515591"/>
              <a:ext cx="492074" cy="73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16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14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0301_221750">
            <a:hlinkClick r:id="" action="ppaction://media"/>
            <a:extLst>
              <a:ext uri="{FF2B5EF4-FFF2-40B4-BE49-F238E27FC236}">
                <a16:creationId xmlns:a16="http://schemas.microsoft.com/office/drawing/2014/main" id="{DF91B588-3B83-40E0-B9D0-BB81C743D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17" y="115156"/>
            <a:ext cx="11744566" cy="66063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E0E79-19A8-4854-BAD2-A7640843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34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6F013823-2944-41C5-A4C0-EC856D4D5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C3C3C7-6510-4D71-A396-2D4B353B8B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BCCA-76B3-44A1-8F68-71BA0D54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17</a:t>
            </a:fld>
            <a:endParaRPr lang="en-GB" sz="1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2C56B-0260-46CE-AC3F-68AC462DB7E4}"/>
              </a:ext>
            </a:extLst>
          </p:cNvPr>
          <p:cNvSpPr txBox="1"/>
          <p:nvPr/>
        </p:nvSpPr>
        <p:spPr>
          <a:xfrm>
            <a:off x="3596640" y="2832810"/>
            <a:ext cx="8247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Conclusion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6D063D-3C44-4D2D-8DB1-5F0A55666A0D}"/>
              </a:ext>
            </a:extLst>
          </p:cNvPr>
          <p:cNvGrpSpPr/>
          <p:nvPr/>
        </p:nvGrpSpPr>
        <p:grpSpPr>
          <a:xfrm>
            <a:off x="2046515" y="2705725"/>
            <a:ext cx="1446550" cy="1446550"/>
            <a:chOff x="5372725" y="1476568"/>
            <a:chExt cx="1446550" cy="144655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04CCC0-3A7D-49DE-8831-AF569FA15C88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DF1065-887B-4C6C-80E9-63FF71532692}"/>
                </a:ext>
              </a:extLst>
            </p:cNvPr>
            <p:cNvSpPr txBox="1"/>
            <p:nvPr/>
          </p:nvSpPr>
          <p:spPr>
            <a:xfrm>
              <a:off x="5772834" y="1663221"/>
              <a:ext cx="6783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72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72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91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BCCA-76B3-44A1-8F68-71BA0D54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18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CB91C0-1AFA-4D23-83C2-D124803E641F}"/>
              </a:ext>
            </a:extLst>
          </p:cNvPr>
          <p:cNvGrpSpPr/>
          <p:nvPr/>
        </p:nvGrpSpPr>
        <p:grpSpPr>
          <a:xfrm>
            <a:off x="294472" y="343028"/>
            <a:ext cx="770400" cy="770400"/>
            <a:chOff x="5372725" y="1476568"/>
            <a:chExt cx="1446550" cy="144655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86745A-775D-4241-98CF-A3C8F3640540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FC041-6DFD-429B-821E-FA4ECC597366}"/>
                </a:ext>
              </a:extLst>
            </p:cNvPr>
            <p:cNvSpPr txBox="1"/>
            <p:nvPr/>
          </p:nvSpPr>
          <p:spPr>
            <a:xfrm>
              <a:off x="5629756" y="1543989"/>
              <a:ext cx="837354" cy="1329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AF6C1FD-ED25-4710-8EF3-0D5599307DC4}"/>
              </a:ext>
            </a:extLst>
          </p:cNvPr>
          <p:cNvSpPr txBox="1"/>
          <p:nvPr/>
        </p:nvSpPr>
        <p:spPr>
          <a:xfrm>
            <a:off x="965200" y="1629220"/>
            <a:ext cx="102006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ปัญหาและอุปสรรค</a:t>
            </a:r>
            <a:endParaRPr lang="en-US" sz="2000" b="1" dirty="0"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ช่วงแรกของการพัฒนา พบว่า </a:t>
            </a:r>
            <a:r>
              <a:rPr lang="th-TH" sz="2000" dirty="0">
                <a:highlight>
                  <a:srgbClr val="FFFF00"/>
                </a:highligh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ความละเอียดของผลแรงกดทับของการนอนที่เป็นลักษณะฮีตแมป ต้องระยะห่างของเซนเซอร์ที่เหมาะสม</a:t>
            </a: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หากมีระยะห่างมากจะมีผลการต่อการวิเคราะห์ตำแหน่งเสี่ยงแผลกดทับ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เนื่องจากไม่มีประสบการณ์ด้านอิเล็กทรอนิกส์ จึงทำให้ผู้พัฒนา</a:t>
            </a:r>
            <a:r>
              <a:rPr lang="th-TH" sz="2000" dirty="0">
                <a:highlight>
                  <a:srgbClr val="FFFF00"/>
                </a:highligh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ใช้เวลาส่วนใหญ่ในส่วนของการสร้างเสื่อที่นอนเซนเซอร์วัดแรงกด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แนวทางในการพัฒนาและประยุกต์ใช้ร่วมกับงานอื่น ๆ ในขั้นต่อไป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ดำเนินการเก็บข้อมูลจากกลุ่มที่มีความหลากหลายมากขึ้น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ศึกษาการวิธีการ การวิเคราะห์ตำแหน่งเสี่ยงแผลกดทับ รูปแบบอื่นๆเพิ่มเติม และเปรียบเทียบ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ข้อสรุปและข้อเสนอแนะ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ควรเพิ่มความละเอียดของผลลัพธ์ที่มาจากแรงกดทับของการนอน ซึ่งจะส่งผลการต่อการวิเคราะห์ตำแหน่งเสี่ยงแผลกดทับให้แม่นยำขึ้น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1867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54D4E-B943-449C-9D17-0189A88E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19</a:t>
            </a:fld>
            <a:endParaRPr lang="en-GB"/>
          </a:p>
        </p:txBody>
      </p:sp>
      <p:sp>
        <p:nvSpPr>
          <p:cNvPr id="5" name="Google Shape;334;p36">
            <a:extLst>
              <a:ext uri="{FF2B5EF4-FFF2-40B4-BE49-F238E27FC236}">
                <a16:creationId xmlns:a16="http://schemas.microsoft.com/office/drawing/2014/main" id="{ABE883D6-D982-431C-9BF2-389B5560874E}"/>
              </a:ext>
            </a:extLst>
          </p:cNvPr>
          <p:cNvSpPr txBox="1">
            <a:spLocks/>
          </p:cNvSpPr>
          <p:nvPr/>
        </p:nvSpPr>
        <p:spPr>
          <a:xfrm>
            <a:off x="3171564" y="2315122"/>
            <a:ext cx="5848871" cy="133503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Kanit" pitchFamily="2" charset="-34"/>
                <a:cs typeface="Kanit" pitchFamily="2" charset="-34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50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23FD2BEE-1DC8-4751-AD0C-4BEE0ED2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A2CF0F-B4CE-46CE-9CD2-DB4CEDC4D8A3}"/>
              </a:ext>
            </a:extLst>
          </p:cNvPr>
          <p:cNvSpPr/>
          <p:nvPr/>
        </p:nvSpPr>
        <p:spPr>
          <a:xfrm>
            <a:off x="3970253" y="0"/>
            <a:ext cx="4055578" cy="6858000"/>
          </a:xfrm>
          <a:prstGeom prst="rect">
            <a:avLst/>
          </a:prstGeom>
          <a:solidFill>
            <a:schemeClr val="accent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9404D2-65F9-466C-8F00-49501850179A}"/>
              </a:ext>
            </a:extLst>
          </p:cNvPr>
          <p:cNvSpPr/>
          <p:nvPr/>
        </p:nvSpPr>
        <p:spPr>
          <a:xfrm>
            <a:off x="-14515" y="0"/>
            <a:ext cx="3984767" cy="6858000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504C614F-B60E-473F-97CE-4EAA1828C3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7543604"/>
                  </p:ext>
                </p:extLst>
              </p:nvPr>
            </p:nvGraphicFramePr>
            <p:xfrm>
              <a:off x="1630886" y="2271844"/>
              <a:ext cx="693961" cy="946800"/>
            </p:xfrm>
            <a:graphic>
              <a:graphicData uri="http://schemas.microsoft.com/office/powerpoint/2016/sectionzoom">
                <psez:sectionZm>
                  <psez:sectionZmObj sectionId="{6577BC57-AC0F-4F44-A2C7-8B77A977143C}">
                    <psez:zmPr id="{6A12891C-F583-452E-88CB-82AD41057315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3961" cy="946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1" name="Section Zoom 3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4C614F-B60E-473F-97CE-4EAA1828C3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0886" y="2271844"/>
                <a:ext cx="693961" cy="946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469004" y="3641082"/>
            <a:ext cx="301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000" b="1" dirty="0">
              <a:solidFill>
                <a:schemeClr val="bg1"/>
              </a:solidFill>
              <a:effectLst>
                <a:glow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AB5B41-9294-46B8-8932-07FD99299BB5}"/>
              </a:ext>
            </a:extLst>
          </p:cNvPr>
          <p:cNvSpPr/>
          <p:nvPr/>
        </p:nvSpPr>
        <p:spPr>
          <a:xfrm>
            <a:off x="8036560" y="0"/>
            <a:ext cx="4166169" cy="6858000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DE212-AE03-42D3-A409-6FE18E02911A}"/>
              </a:ext>
            </a:extLst>
          </p:cNvPr>
          <p:cNvSpPr txBox="1"/>
          <p:nvPr/>
        </p:nvSpPr>
        <p:spPr>
          <a:xfrm>
            <a:off x="4375564" y="3639181"/>
            <a:ext cx="324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cs typeface="Kanit" pitchFamily="2" charset="-34"/>
              </a:rPr>
              <a:t>Methodology 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5" name="Section Zoom 34">
                <a:extLst>
                  <a:ext uri="{FF2B5EF4-FFF2-40B4-BE49-F238E27FC236}">
                    <a16:creationId xmlns:a16="http://schemas.microsoft.com/office/drawing/2014/main" id="{1A02C70D-79C7-4EB8-9DBF-449599A1B1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2276713"/>
                  </p:ext>
                </p:extLst>
              </p:nvPr>
            </p:nvGraphicFramePr>
            <p:xfrm>
              <a:off x="5729183" y="2271844"/>
              <a:ext cx="733632" cy="946800"/>
            </p:xfrm>
            <a:graphic>
              <a:graphicData uri="http://schemas.microsoft.com/office/powerpoint/2016/sectionzoom">
                <psez:sectionZm>
                  <psez:sectionZmObj sectionId="{ADA65542-4B22-44BE-8040-85EB3441320B}">
                    <psez:zmPr id="{D841DC53-AC87-43FF-90D6-10B23D22247C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3632" cy="946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5" name="Section Zoom 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A02C70D-79C7-4EB8-9DBF-449599A1B1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183" y="2271844"/>
                <a:ext cx="733632" cy="946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B9E4BF-69B9-405B-96E2-387F6369C8A8}"/>
              </a:ext>
            </a:extLst>
          </p:cNvPr>
          <p:cNvSpPr txBox="1"/>
          <p:nvPr/>
        </p:nvSpPr>
        <p:spPr>
          <a:xfrm>
            <a:off x="8610600" y="3639181"/>
            <a:ext cx="302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cs typeface="Kanit" pitchFamily="2" charset="-34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AB5183-D04C-430D-8058-1D54F8DE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20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fld>
            <a:endParaRPr lang="en-GB" sz="2000" b="1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6E652CFD-BCD2-436C-B311-B750DC2F8F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1074448"/>
                  </p:ext>
                </p:extLst>
              </p:nvPr>
            </p:nvGraphicFramePr>
            <p:xfrm>
              <a:off x="9785956" y="2271844"/>
              <a:ext cx="775158" cy="946800"/>
            </p:xfrm>
            <a:graphic>
              <a:graphicData uri="http://schemas.microsoft.com/office/powerpoint/2016/sectionzoom">
                <psez:sectionZm>
                  <psez:sectionZmObj sectionId="{D755C93F-EF13-466A-8758-A01DC4A51E0A}">
                    <psez:zmPr id="{C3DA7337-99DF-40CE-BA25-D1F02F4D139B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5158" cy="946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E652CFD-BCD2-436C-B311-B750DC2F8F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5956" y="2271844"/>
                <a:ext cx="775158" cy="946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778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54D4E-B943-449C-9D17-0189A88E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20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72517-A1AE-49CD-93F9-A4A7FE77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1641826"/>
            <a:ext cx="11654118" cy="421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8AF91-0B3B-4587-88DA-97BA458B1457}"/>
              </a:ext>
            </a:extLst>
          </p:cNvPr>
          <p:cNvSpPr txBox="1"/>
          <p:nvPr/>
        </p:nvSpPr>
        <p:spPr>
          <a:xfrm>
            <a:off x="569844" y="6188422"/>
            <a:ext cx="677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https://www.joharidigital.com/paralysis-treatment-and-management/</a:t>
            </a:r>
          </a:p>
        </p:txBody>
      </p:sp>
    </p:spTree>
    <p:extLst>
      <p:ext uri="{BB962C8B-B14F-4D97-AF65-F5344CB8AC3E}">
        <p14:creationId xmlns:p14="http://schemas.microsoft.com/office/powerpoint/2010/main" val="174986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21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B6FFC-0120-473B-8063-0A1A433B4060}"/>
              </a:ext>
            </a:extLst>
          </p:cNvPr>
          <p:cNvSpPr txBox="1"/>
          <p:nvPr/>
        </p:nvSpPr>
        <p:spPr>
          <a:xfrm>
            <a:off x="2514600" y="12648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Expected Results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6B272BA-1CF4-43B4-9D38-02F65B116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44" y="2498357"/>
            <a:ext cx="1889980" cy="2841722"/>
          </a:xfrm>
          <a:prstGeom prst="rect">
            <a:avLst/>
          </a:prstGeom>
        </p:spPr>
      </p:pic>
      <p:pic>
        <p:nvPicPr>
          <p:cNvPr id="9" name="Picture 2" descr="surface pressure">
            <a:extLst>
              <a:ext uri="{FF2B5EF4-FFF2-40B4-BE49-F238E27FC236}">
                <a16:creationId xmlns:a16="http://schemas.microsoft.com/office/drawing/2014/main" id="{43829C09-D6AE-4AFC-93E9-69A0FA7F8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35" y="2938577"/>
            <a:ext cx="1675329" cy="210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AC0870FF-7AD5-4324-BFA2-4D9300AA9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64" y="3516578"/>
            <a:ext cx="785367" cy="8838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53E9EF-DCB4-4AFA-9854-6B95B22881A2}"/>
              </a:ext>
            </a:extLst>
          </p:cNvPr>
          <p:cNvSpPr txBox="1"/>
          <p:nvPr/>
        </p:nvSpPr>
        <p:spPr>
          <a:xfrm>
            <a:off x="6103119" y="5134926"/>
            <a:ext cx="269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isky positions 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7E8B573-2C51-4405-952F-169E9E02CE5A}"/>
              </a:ext>
            </a:extLst>
          </p:cNvPr>
          <p:cNvSpPr/>
          <p:nvPr/>
        </p:nvSpPr>
        <p:spPr>
          <a:xfrm>
            <a:off x="5459283" y="3916794"/>
            <a:ext cx="54375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ECB5A-4DE4-4E56-B20A-AEB392610520}"/>
              </a:ext>
            </a:extLst>
          </p:cNvPr>
          <p:cNvSpPr txBox="1"/>
          <p:nvPr/>
        </p:nvSpPr>
        <p:spPr>
          <a:xfrm>
            <a:off x="2613670" y="214314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Input</a:t>
            </a:r>
            <a:endParaRPr lang="en-GB" sz="2400" dirty="0">
              <a:effectLst/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6A1055-7F7A-4677-B97C-BDE81A0A224C}"/>
              </a:ext>
            </a:extLst>
          </p:cNvPr>
          <p:cNvSpPr txBox="1"/>
          <p:nvPr/>
        </p:nvSpPr>
        <p:spPr>
          <a:xfrm>
            <a:off x="6506364" y="211002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Out</a:t>
            </a:r>
            <a:r>
              <a:rPr lang="en-US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put</a:t>
            </a:r>
            <a:endParaRPr lang="en-GB" sz="2400" dirty="0">
              <a:effectLst/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852D1-387D-44F9-9345-D8B66882B186}"/>
              </a:ext>
            </a:extLst>
          </p:cNvPr>
          <p:cNvSpPr txBox="1"/>
          <p:nvPr/>
        </p:nvSpPr>
        <p:spPr>
          <a:xfrm>
            <a:off x="6959868" y="7194694"/>
            <a:ext cx="269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+ </a:t>
            </a:r>
            <a:r>
              <a:rPr lang="th-TH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เมื่อไร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610690-6685-4E49-A37B-246DE9727D4F}"/>
              </a:ext>
            </a:extLst>
          </p:cNvPr>
          <p:cNvSpPr txBox="1"/>
          <p:nvPr/>
        </p:nvSpPr>
        <p:spPr>
          <a:xfrm>
            <a:off x="4660632" y="7164475"/>
            <a:ext cx="269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+ </a:t>
            </a:r>
            <a:r>
              <a:rPr lang="th-TH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เมื่อไร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13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155B5F20-ABD5-4871-AFE2-0ADD0644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637A08-5825-4192-8D48-3D56471F68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3524629" y="2777778"/>
            <a:ext cx="78291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8800" b="1" dirty="0">
              <a:solidFill>
                <a:schemeClr val="bg1"/>
              </a:solidFill>
              <a:effectLst>
                <a:glow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062F3-D45B-4489-BFEA-42E64042B079}"/>
              </a:ext>
            </a:extLst>
          </p:cNvPr>
          <p:cNvGrpSpPr/>
          <p:nvPr/>
        </p:nvGrpSpPr>
        <p:grpSpPr>
          <a:xfrm>
            <a:off x="1983636" y="2777778"/>
            <a:ext cx="1446550" cy="1446550"/>
            <a:chOff x="5372725" y="1476568"/>
            <a:chExt cx="1446550" cy="144655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304A727-2F27-4ACF-B51C-E08B45139D69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F771E5-36AB-4EEE-A261-5217B37012B1}"/>
                </a:ext>
              </a:extLst>
            </p:cNvPr>
            <p:cNvSpPr txBox="1"/>
            <p:nvPr/>
          </p:nvSpPr>
          <p:spPr>
            <a:xfrm>
              <a:off x="5858595" y="1657476"/>
              <a:ext cx="4748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72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fld>
            <a:endParaRPr lang="en-GB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34440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EC47ED9-7ED2-4C1D-8708-E94CBDA9B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2" y="1209092"/>
            <a:ext cx="8798695" cy="477123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E078049-49AF-4E8B-A63C-EC58B9E57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7" r="35072"/>
          <a:stretch/>
        </p:blipFill>
        <p:spPr>
          <a:xfrm>
            <a:off x="8789045" y="2892355"/>
            <a:ext cx="3402955" cy="292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17ECB-2DCB-422B-920A-7E585844CBF8}"/>
              </a:ext>
            </a:extLst>
          </p:cNvPr>
          <p:cNvSpPr txBox="1"/>
          <p:nvPr/>
        </p:nvSpPr>
        <p:spPr>
          <a:xfrm>
            <a:off x="-1193799" y="65063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Health at a Glance Thailand 2017</a:t>
            </a:r>
            <a:endParaRPr lang="en-GB" b="1" i="0" u="none" strike="noStrike" dirty="0">
              <a:effectLst/>
              <a:latin typeface="TH SarabunPSK" panose="020B0500040200020003" pitchFamily="34" charset="-34"/>
              <a:cs typeface="TH SarabunPSK" panose="020B0500040200020003" pitchFamily="34" charset="-34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C03AD7-419F-4519-A7B1-9DA464532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5547469"/>
            <a:ext cx="649288" cy="43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006D8B-2230-466C-9EB5-4EFC86F04A95}"/>
              </a:ext>
            </a:extLst>
          </p:cNvPr>
          <p:cNvSpPr/>
          <p:nvPr/>
        </p:nvSpPr>
        <p:spPr>
          <a:xfrm>
            <a:off x="7620000" y="4470400"/>
            <a:ext cx="1143645" cy="173030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8039A-F040-437E-B62E-AB53F58ADF68}"/>
              </a:ext>
            </a:extLst>
          </p:cNvPr>
          <p:cNvSpPr txBox="1"/>
          <p:nvPr/>
        </p:nvSpPr>
        <p:spPr>
          <a:xfrm>
            <a:off x="2452913" y="1532188"/>
            <a:ext cx="7360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Kanit" pitchFamily="2" charset="-34"/>
                <a:cs typeface="Kanit" pitchFamily="2" charset="-34"/>
              </a:rPr>
              <a:t>Ratio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620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2050" name="Picture 2" descr="การกำหนดระดับและลักษณะของแผลกดทับ ( Staging Pressure Ulcer) -  พัฒนาความสามารถของผู้ดูแลเพื่อป้องกันและดูแลแผลกดทับ">
            <a:extLst>
              <a:ext uri="{FF2B5EF4-FFF2-40B4-BE49-F238E27FC236}">
                <a16:creationId xmlns:a16="http://schemas.microsoft.com/office/drawing/2014/main" id="{12B390E3-B2A2-4B51-A44B-82F8EEF1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37" y="286108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ralysis Treatment and Management">
            <a:extLst>
              <a:ext uri="{FF2B5EF4-FFF2-40B4-BE49-F238E27FC236}">
                <a16:creationId xmlns:a16="http://schemas.microsoft.com/office/drawing/2014/main" id="{8A0261C3-4482-4FA3-BEF9-5B07DFBB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9" y="1581150"/>
            <a:ext cx="6590535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64423-890D-48F3-835C-6766FD134DFD}"/>
              </a:ext>
            </a:extLst>
          </p:cNvPr>
          <p:cNvSpPr txBox="1"/>
          <p:nvPr/>
        </p:nvSpPr>
        <p:spPr>
          <a:xfrm>
            <a:off x="294472" y="6356350"/>
            <a:ext cx="589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https://www.joharidigital.com/paralysis-treatment-and-management/</a:t>
            </a:r>
          </a:p>
        </p:txBody>
      </p:sp>
    </p:spTree>
    <p:extLst>
      <p:ext uri="{BB962C8B-B14F-4D97-AF65-F5344CB8AC3E}">
        <p14:creationId xmlns:p14="http://schemas.microsoft.com/office/powerpoint/2010/main" val="422967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4098" name="Picture 2" descr="ไม่มีคำอธิบาย">
            <a:extLst>
              <a:ext uri="{FF2B5EF4-FFF2-40B4-BE49-F238E27FC236}">
                <a16:creationId xmlns:a16="http://schemas.microsoft.com/office/drawing/2014/main" id="{907E4FD6-D74E-417E-B59F-91ED1CC8B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19128" r="6291" b="12080"/>
          <a:stretch/>
        </p:blipFill>
        <p:spPr bwMode="auto">
          <a:xfrm rot="16200000">
            <a:off x="1478770" y="763968"/>
            <a:ext cx="4406551" cy="642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ssure ulcer - Wikipedia">
            <a:extLst>
              <a:ext uri="{FF2B5EF4-FFF2-40B4-BE49-F238E27FC236}">
                <a16:creationId xmlns:a16="http://schemas.microsoft.com/office/drawing/2014/main" id="{95462BEB-ABAE-4F4A-B427-20112F7A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731" y="2323970"/>
            <a:ext cx="5456704" cy="330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AE675F-A4D0-4D85-AA6B-D4904D1BF163}"/>
              </a:ext>
            </a:extLst>
          </p:cNvPr>
          <p:cNvSpPr txBox="1"/>
          <p:nvPr/>
        </p:nvSpPr>
        <p:spPr>
          <a:xfrm>
            <a:off x="294472" y="6356350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https://en.wikipedia.org/wiki/Pressure_ulcer</a:t>
            </a:r>
          </a:p>
        </p:txBody>
      </p:sp>
    </p:spTree>
    <p:extLst>
      <p:ext uri="{BB962C8B-B14F-4D97-AF65-F5344CB8AC3E}">
        <p14:creationId xmlns:p14="http://schemas.microsoft.com/office/powerpoint/2010/main" val="61417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EA9E6B1B-EEE8-4D39-8C35-E74D18F2C672}"/>
              </a:ext>
            </a:extLst>
          </p:cNvPr>
          <p:cNvSpPr/>
          <p:nvPr/>
        </p:nvSpPr>
        <p:spPr>
          <a:xfrm>
            <a:off x="9925424" y="2322476"/>
            <a:ext cx="1784411" cy="178441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50FAE3-D9D5-47BC-B8E3-D33ED6A0E320}"/>
              </a:ext>
            </a:extLst>
          </p:cNvPr>
          <p:cNvSpPr txBox="1"/>
          <p:nvPr/>
        </p:nvSpPr>
        <p:spPr>
          <a:xfrm>
            <a:off x="242423" y="6480342"/>
            <a:ext cx="1002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https://www.researchgate.net/figure/Six-common-sleeping-postures-10-a-supine-b-prone-c-left-log-d-right-log_fig2_333849827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6B83-A6C5-4F99-9AF1-F4C3E232ED21}"/>
              </a:ext>
            </a:extLst>
          </p:cNvPr>
          <p:cNvSpPr txBox="1"/>
          <p:nvPr/>
        </p:nvSpPr>
        <p:spPr>
          <a:xfrm>
            <a:off x="242423" y="4749822"/>
            <a:ext cx="348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อุปกรณ์วัดแรงกด</a:t>
            </a: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D46BE57-BF6B-47B6-8A4B-599521C5E94E}"/>
              </a:ext>
            </a:extLst>
          </p:cNvPr>
          <p:cNvSpPr/>
          <p:nvPr/>
        </p:nvSpPr>
        <p:spPr>
          <a:xfrm>
            <a:off x="3333481" y="3128674"/>
            <a:ext cx="54375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4406C-CF92-455E-8727-EE0B421696E2}"/>
              </a:ext>
            </a:extLst>
          </p:cNvPr>
          <p:cNvSpPr txBox="1"/>
          <p:nvPr/>
        </p:nvSpPr>
        <p:spPr>
          <a:xfrm>
            <a:off x="3869252" y="4757778"/>
            <a:ext cx="363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จำแนกท่าทางการนอน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B59F50-B99D-49A2-9A99-FCA9AE71D85F}"/>
              </a:ext>
            </a:extLst>
          </p:cNvPr>
          <p:cNvGrpSpPr/>
          <p:nvPr/>
        </p:nvGrpSpPr>
        <p:grpSpPr>
          <a:xfrm>
            <a:off x="4389764" y="2443031"/>
            <a:ext cx="2677161" cy="2021177"/>
            <a:chOff x="5798241" y="2417578"/>
            <a:chExt cx="4048124" cy="3072508"/>
          </a:xfrm>
        </p:grpSpPr>
        <p:pic>
          <p:nvPicPr>
            <p:cNvPr id="5124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AEF650DE-DAE1-453E-85EA-8912444F0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64"/>
            <a:stretch/>
          </p:blipFill>
          <p:spPr bwMode="auto">
            <a:xfrm>
              <a:off x="5798241" y="2423036"/>
              <a:ext cx="1371185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39E6664D-2FA5-4D58-929F-2FF040110B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4" r="31381"/>
            <a:stretch/>
          </p:blipFill>
          <p:spPr bwMode="auto">
            <a:xfrm>
              <a:off x="7023652" y="2417578"/>
              <a:ext cx="2822713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E2C5E4A-CC2D-4F3F-A060-6E1F28803702}"/>
              </a:ext>
            </a:extLst>
          </p:cNvPr>
          <p:cNvSpPr txBox="1"/>
          <p:nvPr/>
        </p:nvSpPr>
        <p:spPr>
          <a:xfrm>
            <a:off x="4784403" y="3214682"/>
            <a:ext cx="982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Kanit" pitchFamily="2" charset="-34"/>
                <a:cs typeface="Kanit" pitchFamily="2" charset="-34"/>
              </a:rPr>
              <a:t>or</a:t>
            </a:r>
            <a:r>
              <a:rPr lang="en-GB" sz="1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endParaRPr lang="en-GB" sz="1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8E1136-83EB-4E60-A675-795C64E43C5B}"/>
              </a:ext>
            </a:extLst>
          </p:cNvPr>
          <p:cNvSpPr txBox="1"/>
          <p:nvPr/>
        </p:nvSpPr>
        <p:spPr>
          <a:xfrm>
            <a:off x="5691575" y="3190229"/>
            <a:ext cx="982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Kanit" pitchFamily="2" charset="-34"/>
                <a:cs typeface="Kanit" pitchFamily="2" charset="-34"/>
              </a:rPr>
              <a:t>or</a:t>
            </a:r>
            <a:r>
              <a:rPr lang="en-GB" sz="1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endParaRPr lang="en-GB" sz="1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A625EB8-6B2B-4D12-8218-2E89A7E7D353}"/>
              </a:ext>
            </a:extLst>
          </p:cNvPr>
          <p:cNvSpPr/>
          <p:nvPr/>
        </p:nvSpPr>
        <p:spPr>
          <a:xfrm>
            <a:off x="7433012" y="3070668"/>
            <a:ext cx="54375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86889B-51A7-4225-B233-5EB5657C1F7F}"/>
              </a:ext>
            </a:extLst>
          </p:cNvPr>
          <p:cNvSpPr txBox="1"/>
          <p:nvPr/>
        </p:nvSpPr>
        <p:spPr>
          <a:xfrm>
            <a:off x="7926527" y="4750893"/>
            <a:ext cx="363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ระบบตรวจสอบท่าทางการนอนหลับ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0B97AA-3012-41E2-B2A6-177B4524FA6A}"/>
              </a:ext>
            </a:extLst>
          </p:cNvPr>
          <p:cNvSpPr txBox="1"/>
          <p:nvPr/>
        </p:nvSpPr>
        <p:spPr>
          <a:xfrm>
            <a:off x="-3389788" y="883074"/>
            <a:ext cx="363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ระบุให้ชัดเจน ทั้งงานในสไลด์นี้</a:t>
            </a:r>
            <a:endParaRPr lang="en-GB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2C035-080C-4249-BE49-53E61F76306A}"/>
              </a:ext>
            </a:extLst>
          </p:cNvPr>
          <p:cNvSpPr/>
          <p:nvPr/>
        </p:nvSpPr>
        <p:spPr>
          <a:xfrm>
            <a:off x="8284486" y="2299210"/>
            <a:ext cx="1784411" cy="17844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36691DEE-0218-4943-8DC5-798CCCDDE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09" y="2697610"/>
            <a:ext cx="1132364" cy="1132364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19A6AA9-1E7D-4797-92AE-1012929F1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159" y="2817612"/>
            <a:ext cx="482839" cy="482839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6C635731-2A29-49BD-818A-B8E5A9247BFF}"/>
              </a:ext>
            </a:extLst>
          </p:cNvPr>
          <p:cNvSpPr/>
          <p:nvPr/>
        </p:nvSpPr>
        <p:spPr>
          <a:xfrm>
            <a:off x="848345" y="2155306"/>
            <a:ext cx="2093285" cy="20932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185529D-0B57-4C6D-815A-0494D144D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746" y1="25000" x2="55970" y2="17949"/>
                        <a14:foregroundMark x1="60821" y1="20833" x2="40672" y2="22756"/>
                        <a14:foregroundMark x1="40672" y1="22756" x2="48881" y2="269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5664">
            <a:off x="1031589" y="2237967"/>
            <a:ext cx="1798078" cy="20932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4585C8-F34A-4BF4-B075-AE1C29F5CB03}"/>
              </a:ext>
            </a:extLst>
          </p:cNvPr>
          <p:cNvSpPr txBox="1"/>
          <p:nvPr/>
        </p:nvSpPr>
        <p:spPr>
          <a:xfrm>
            <a:off x="10216119" y="2040187"/>
            <a:ext cx="13189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60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⚠️</a:t>
            </a:r>
            <a:endParaRPr lang="en-GB" sz="60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31B794-D944-412F-B18B-316F4D2A2F1C}"/>
              </a:ext>
            </a:extLst>
          </p:cNvPr>
          <p:cNvSpPr txBox="1"/>
          <p:nvPr/>
        </p:nvSpPr>
        <p:spPr>
          <a:xfrm>
            <a:off x="9843495" y="2796826"/>
            <a:ext cx="20695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💪🏻</a:t>
            </a:r>
          </a:p>
        </p:txBody>
      </p:sp>
    </p:spTree>
    <p:extLst>
      <p:ext uri="{BB962C8B-B14F-4D97-AF65-F5344CB8AC3E}">
        <p14:creationId xmlns:p14="http://schemas.microsoft.com/office/powerpoint/2010/main" val="54949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  <p:bldP spid="17" grpId="0"/>
      <p:bldP spid="22" grpId="0"/>
      <p:bldP spid="23" grpId="0"/>
      <p:bldP spid="24" grpId="0" animBg="1"/>
      <p:bldP spid="25" grpId="0"/>
      <p:bldP spid="27" grpId="0" animBg="1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ED7B84-44D3-4D03-83FB-F20865774878}"/>
              </a:ext>
            </a:extLst>
          </p:cNvPr>
          <p:cNvSpPr txBox="1"/>
          <p:nvPr/>
        </p:nvSpPr>
        <p:spPr>
          <a:xfrm>
            <a:off x="4617793" y="1415383"/>
            <a:ext cx="2956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Objective </a:t>
            </a:r>
            <a:endParaRPr lang="en-GB" sz="4000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24B7A7-8DC7-4D66-B00C-83EADDDFC6B8}"/>
              </a:ext>
            </a:extLst>
          </p:cNvPr>
          <p:cNvSpPr/>
          <p:nvPr/>
        </p:nvSpPr>
        <p:spPr>
          <a:xfrm>
            <a:off x="5203794" y="3033264"/>
            <a:ext cx="1784411" cy="17844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4AFC1-5343-4B1B-AA39-1FA5C266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37" y="2887566"/>
            <a:ext cx="2330894" cy="2002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A0415B-2600-4888-BC3A-BD068E93F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746" y1="25000" x2="55970" y2="17949"/>
                        <a14:foregroundMark x1="60821" y1="20833" x2="40672" y2="22756"/>
                        <a14:foregroundMark x1="40672" y1="22756" x2="48881" y2="269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5664">
            <a:off x="5375929" y="3105641"/>
            <a:ext cx="1532763" cy="1784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4B5ED7-7E09-41B9-B1B7-D185D7FDDFC7}"/>
              </a:ext>
            </a:extLst>
          </p:cNvPr>
          <p:cNvSpPr txBox="1"/>
          <p:nvPr/>
        </p:nvSpPr>
        <p:spPr>
          <a:xfrm>
            <a:off x="216807" y="6400458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https://www.freepik.com/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E354EC-7999-46A5-8A61-0EF3B4BEFCBB}"/>
              </a:ext>
            </a:extLst>
          </p:cNvPr>
          <p:cNvSpPr/>
          <p:nvPr/>
        </p:nvSpPr>
        <p:spPr>
          <a:xfrm>
            <a:off x="9009046" y="3033264"/>
            <a:ext cx="1784411" cy="17844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7AE8AC-181E-47E4-9B78-ECED226F5CA2}"/>
              </a:ext>
            </a:extLst>
          </p:cNvPr>
          <p:cNvSpPr txBox="1"/>
          <p:nvPr/>
        </p:nvSpPr>
        <p:spPr>
          <a:xfrm>
            <a:off x="852155" y="4890052"/>
            <a:ext cx="34811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Detect</a:t>
            </a: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sleep postures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65253-B302-4D62-BA09-98FAD7BA3922}"/>
              </a:ext>
            </a:extLst>
          </p:cNvPr>
          <p:cNvSpPr txBox="1"/>
          <p:nvPr/>
        </p:nvSpPr>
        <p:spPr>
          <a:xfrm>
            <a:off x="4403613" y="4890052"/>
            <a:ext cx="34811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Develop</a:t>
            </a: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a low-cost 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pressure mattress sensor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5EEFDC-AC14-49DD-A205-E96D1381FC00}"/>
              </a:ext>
            </a:extLst>
          </p:cNvPr>
          <p:cNvSpPr txBox="1"/>
          <p:nvPr/>
        </p:nvSpPr>
        <p:spPr>
          <a:xfrm>
            <a:off x="8160701" y="4890052"/>
            <a:ext cx="34811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Develop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a web application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23" name="Picture 22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EAB16E3E-3582-48D8-B094-EEBF41068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69" y="3431664"/>
            <a:ext cx="1132364" cy="113236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6E19756-D175-4961-867E-C7A151E93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719" y="3551666"/>
            <a:ext cx="482839" cy="48283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6EC77A-92CD-4F50-84EB-E3F800334D60}"/>
              </a:ext>
            </a:extLst>
          </p:cNvPr>
          <p:cNvCxnSpPr>
            <a:cxnSpLocks/>
          </p:cNvCxnSpPr>
          <p:nvPr/>
        </p:nvCxnSpPr>
        <p:spPr>
          <a:xfrm>
            <a:off x="2627884" y="2476748"/>
            <a:ext cx="346811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AB6741-D1F4-4A9A-990D-4DFC444E0E33}"/>
              </a:ext>
            </a:extLst>
          </p:cNvPr>
          <p:cNvCxnSpPr>
            <a:cxnSpLocks/>
          </p:cNvCxnSpPr>
          <p:nvPr/>
        </p:nvCxnSpPr>
        <p:spPr>
          <a:xfrm>
            <a:off x="6095999" y="2476748"/>
            <a:ext cx="38041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0B2092-5A62-4360-AA5C-48AE11FBEB3F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096000" y="2476748"/>
            <a:ext cx="0" cy="55651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5B4FD4C-A71C-4EFD-9C7E-FA53552ABD5A}"/>
              </a:ext>
            </a:extLst>
          </p:cNvPr>
          <p:cNvCxnSpPr>
            <a:cxnSpLocks/>
          </p:cNvCxnSpPr>
          <p:nvPr/>
        </p:nvCxnSpPr>
        <p:spPr>
          <a:xfrm flipV="1">
            <a:off x="9900138" y="2494648"/>
            <a:ext cx="0" cy="55651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85F737-E03E-4B17-9AF5-4CD330DFD1B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095999" y="2123269"/>
            <a:ext cx="1" cy="37138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B00FA9-234B-4221-ADE9-C2D4A4EEB80B}"/>
              </a:ext>
            </a:extLst>
          </p:cNvPr>
          <p:cNvCxnSpPr>
            <a:cxnSpLocks/>
          </p:cNvCxnSpPr>
          <p:nvPr/>
        </p:nvCxnSpPr>
        <p:spPr>
          <a:xfrm flipV="1">
            <a:off x="2646934" y="2456548"/>
            <a:ext cx="0" cy="55651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69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96B17A8B-A263-452C-AF94-C7B4015F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ADDF0B-A2EE-40D8-9753-A1D1C09B71B4}"/>
              </a:ext>
            </a:extLst>
          </p:cNvPr>
          <p:cNvSpPr/>
          <p:nvPr/>
        </p:nvSpPr>
        <p:spPr>
          <a:xfrm>
            <a:off x="0" y="-22558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9</a:t>
            </a:fld>
            <a:endParaRPr lang="en-GB" sz="1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81824-55D5-4DB3-B61E-2BD46CC746B6}"/>
              </a:ext>
            </a:extLst>
          </p:cNvPr>
          <p:cNvSpPr txBox="1"/>
          <p:nvPr/>
        </p:nvSpPr>
        <p:spPr>
          <a:xfrm>
            <a:off x="1915881" y="2683167"/>
            <a:ext cx="9422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51F2C7-8022-421E-B8B1-6632C25989C5}"/>
              </a:ext>
            </a:extLst>
          </p:cNvPr>
          <p:cNvGrpSpPr/>
          <p:nvPr/>
        </p:nvGrpSpPr>
        <p:grpSpPr>
          <a:xfrm>
            <a:off x="1632851" y="2705725"/>
            <a:ext cx="1446550" cy="1446550"/>
            <a:chOff x="5372725" y="1476568"/>
            <a:chExt cx="1446550" cy="14465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5478AE-0183-4E30-A478-A4694D88DC6E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ACB32F-812A-405E-A844-01D9E2EAF10F}"/>
                </a:ext>
              </a:extLst>
            </p:cNvPr>
            <p:cNvSpPr txBox="1"/>
            <p:nvPr/>
          </p:nvSpPr>
          <p:spPr>
            <a:xfrm>
              <a:off x="5772834" y="1663221"/>
              <a:ext cx="6463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72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5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255BD50-2B59-4AD6-903A-B5D0E84FEFC6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584AB99-833F-4A55-AAF8-2B67F5AD3146}">
  <we:reference id="wa104381411" version="1.0.0.0" store="en-US" storeType="OMEX"/>
  <we:alternateReferences>
    <we:reference id="WA104381411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770E0E47F03C6D47898B0822973FCB92" ma:contentTypeVersion="11" ma:contentTypeDescription="สร้างเอกสารใหม่" ma:contentTypeScope="" ma:versionID="aa3cc3fa1f47d305912bea8aadf0c91e">
  <xsd:schema xmlns:xsd="http://www.w3.org/2001/XMLSchema" xmlns:xs="http://www.w3.org/2001/XMLSchema" xmlns:p="http://schemas.microsoft.com/office/2006/metadata/properties" xmlns:ns2="a04b7515-e79b-4ff3-b3a8-b915959a65cf" targetNamespace="http://schemas.microsoft.com/office/2006/metadata/properties" ma:root="true" ma:fieldsID="ab66492aa8330d49e964a4d7830af890" ns2:_="">
    <xsd:import namespace="a04b7515-e79b-4ff3-b3a8-b915959a65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b7515-e79b-4ff3-b3a8-b915959a65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42A1F8-707F-4C03-B67A-31F2B1FBA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4b7515-e79b-4ff3-b3a8-b915959a65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9DF890-0532-436F-A943-29D0586A2E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1916DA-2CF2-4D24-BD82-651D31BF8E5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2650</TotalTime>
  <Words>514</Words>
  <Application>Microsoft Office PowerPoint</Application>
  <PresentationFormat>Widescreen</PresentationFormat>
  <Paragraphs>134</Paragraphs>
  <Slides>21</Slides>
  <Notes>4</Notes>
  <HiddenSlides>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Anuphan</vt:lpstr>
      <vt:lpstr>Anuphan Light</vt:lpstr>
      <vt:lpstr>Anuphan Medium</vt:lpstr>
      <vt:lpstr>Arial</vt:lpstr>
      <vt:lpstr>Calibri</vt:lpstr>
      <vt:lpstr>Calibri Light</vt:lpstr>
      <vt:lpstr>Kanit</vt:lpstr>
      <vt:lpstr>TH SarabunPSK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APISITH WONGSORN</dc:creator>
  <cp:lastModifiedBy>apisith wongsorn</cp:lastModifiedBy>
  <cp:revision>9</cp:revision>
  <dcterms:created xsi:type="dcterms:W3CDTF">2021-03-29T07:14:36Z</dcterms:created>
  <dcterms:modified xsi:type="dcterms:W3CDTF">2022-05-06T08:47:08Z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0x010100770E0E47F03C6D47898B0822973FCB92</vt:lpwstr>
  </property>
</Properties>
</file>